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63" r:id="rId7"/>
    <p:sldId id="269" r:id="rId8"/>
    <p:sldId id="268" r:id="rId9"/>
    <p:sldId id="258" r:id="rId10"/>
    <p:sldId id="257" r:id="rId11"/>
    <p:sldId id="259" r:id="rId12"/>
    <p:sldId id="261" r:id="rId13"/>
    <p:sldId id="262" r:id="rId14"/>
    <p:sldId id="266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engagements des jeunes du Sénégal en matière de planification familiale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Draft</a:t>
            </a:r>
            <a:r>
              <a:rPr lang="fr-FR" dirty="0" smtClean="0"/>
              <a:t> 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2632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2485" y="236112"/>
            <a:ext cx="8596668" cy="191466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Engagement </a:t>
            </a:r>
            <a:r>
              <a:rPr lang="fr-FR" dirty="0"/>
              <a:t>1 : Contribuer à la redynamisation du plaidoyer pour la signature du décret d’application de la loi SR portant PF d’ici 2026.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4303" y="2534077"/>
            <a:ext cx="8853032" cy="3880773"/>
          </a:xfrm>
        </p:spPr>
        <p:txBody>
          <a:bodyPr/>
          <a:lstStyle/>
          <a:p>
            <a:r>
              <a:rPr lang="fr-FR" sz="3200" dirty="0">
                <a:solidFill>
                  <a:srgbClr val="92D050"/>
                </a:solidFill>
              </a:rPr>
              <a:t>Résultats 1 </a:t>
            </a:r>
            <a:r>
              <a:rPr lang="fr-FR" sz="3200" dirty="0"/>
              <a:t>: </a:t>
            </a:r>
            <a:r>
              <a:rPr lang="fr-FR" sz="3200" dirty="0" smtClean="0"/>
              <a:t>La </a:t>
            </a:r>
            <a:r>
              <a:rPr lang="fr-FR" sz="3200" dirty="0"/>
              <a:t>communication autour de la loi SR est renforcée ;</a:t>
            </a:r>
          </a:p>
          <a:p>
            <a:r>
              <a:rPr lang="fr-FR" sz="3200" dirty="0">
                <a:solidFill>
                  <a:srgbClr val="92D050"/>
                </a:solidFill>
              </a:rPr>
              <a:t>Résultats </a:t>
            </a:r>
            <a:r>
              <a:rPr lang="fr-FR" sz="3200" dirty="0" smtClean="0">
                <a:solidFill>
                  <a:srgbClr val="92D050"/>
                </a:solidFill>
              </a:rPr>
              <a:t>2</a:t>
            </a:r>
            <a:r>
              <a:rPr lang="fr-FR" sz="3200" dirty="0" smtClean="0"/>
              <a:t>: Le </a:t>
            </a:r>
            <a:r>
              <a:rPr lang="fr-FR" sz="3200" dirty="0"/>
              <a:t>partenariat avec les autres acteurs (CT, SP etc.) est </a:t>
            </a:r>
            <a:r>
              <a:rPr lang="fr-FR" sz="3200" dirty="0" smtClean="0"/>
              <a:t>développé ;</a:t>
            </a:r>
            <a:endParaRPr lang="fr-FR" sz="3200" dirty="0"/>
          </a:p>
          <a:p>
            <a:r>
              <a:rPr lang="fr-FR" sz="3200" dirty="0">
                <a:solidFill>
                  <a:srgbClr val="92D050"/>
                </a:solidFill>
              </a:rPr>
              <a:t>Résultats </a:t>
            </a:r>
            <a:r>
              <a:rPr lang="fr-FR" sz="3200" dirty="0" smtClean="0">
                <a:solidFill>
                  <a:srgbClr val="92D050"/>
                </a:solidFill>
              </a:rPr>
              <a:t>3</a:t>
            </a:r>
            <a:r>
              <a:rPr lang="fr-FR" sz="3200" dirty="0" smtClean="0"/>
              <a:t>: Le </a:t>
            </a:r>
            <a:r>
              <a:rPr lang="fr-FR" sz="3200" dirty="0"/>
              <a:t>décret d’application de la loi SR est signé par le président de la République du Sénégal avant 2026.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1060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391955"/>
          </a:xfrm>
        </p:spPr>
        <p:txBody>
          <a:bodyPr>
            <a:normAutofit/>
          </a:bodyPr>
          <a:lstStyle/>
          <a:p>
            <a:r>
              <a:rPr lang="fr-FR" dirty="0" smtClean="0"/>
              <a:t>Engagement 2: 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chemeClr val="tx1"/>
                </a:solidFill>
              </a:rPr>
              <a:t>Renforcer </a:t>
            </a:r>
            <a:r>
              <a:rPr lang="fr-FR" dirty="0">
                <a:solidFill>
                  <a:schemeClr val="tx1"/>
                </a:solidFill>
              </a:rPr>
              <a:t>l’engagement des jeunes au niveau communautaire pour contribuer à la réduction des besoins non satisfaits en PF d’ici 2026.</a:t>
            </a:r>
          </a:p>
        </p:txBody>
      </p:sp>
    </p:spTree>
    <p:extLst>
      <p:ext uri="{BB962C8B-B14F-4D97-AF65-F5344CB8AC3E}">
        <p14:creationId xmlns:p14="http://schemas.microsoft.com/office/powerpoint/2010/main" val="1402156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Engagement 2: Renforcer l’engagement des jeunes au niveau communautaire pour contribuer à la réduction des besoins non satisfaits en PF d’ici 2026.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2753017"/>
            <a:ext cx="8596668" cy="3880773"/>
          </a:xfrm>
        </p:spPr>
        <p:txBody>
          <a:bodyPr/>
          <a:lstStyle/>
          <a:p>
            <a:r>
              <a:rPr lang="fr-FR" sz="2800" dirty="0" smtClean="0">
                <a:solidFill>
                  <a:srgbClr val="92D050"/>
                </a:solidFill>
              </a:rPr>
              <a:t>Résultat 1 </a:t>
            </a:r>
            <a:r>
              <a:rPr lang="fr-FR" sz="2800" dirty="0"/>
              <a:t>: </a:t>
            </a:r>
            <a:r>
              <a:rPr lang="fr-FR" sz="2800" dirty="0" smtClean="0"/>
              <a:t>Les </a:t>
            </a:r>
            <a:r>
              <a:rPr lang="fr-FR" sz="2800" dirty="0"/>
              <a:t>capacités des jeunes sur l’approche 3 D sont renforcée ;</a:t>
            </a:r>
          </a:p>
          <a:p>
            <a:r>
              <a:rPr lang="fr-FR" sz="2800" dirty="0">
                <a:solidFill>
                  <a:srgbClr val="92D050"/>
                </a:solidFill>
              </a:rPr>
              <a:t>Résultat 2</a:t>
            </a:r>
            <a:r>
              <a:rPr lang="fr-FR" sz="2800" dirty="0" smtClean="0">
                <a:solidFill>
                  <a:srgbClr val="92D050"/>
                </a:solidFill>
              </a:rPr>
              <a:t> </a:t>
            </a:r>
            <a:r>
              <a:rPr lang="fr-FR" sz="2800" dirty="0"/>
              <a:t>: </a:t>
            </a:r>
            <a:r>
              <a:rPr lang="fr-FR" sz="2800" dirty="0" smtClean="0"/>
              <a:t>Un </a:t>
            </a:r>
            <a:r>
              <a:rPr lang="fr-FR" sz="2800" dirty="0"/>
              <a:t>plaidoyer pour l’accès des jeunes aux soins adaptés sur la SSRPF est mené d’ici 2026 ;</a:t>
            </a:r>
          </a:p>
          <a:p>
            <a:r>
              <a:rPr lang="fr-FR" sz="2800" dirty="0">
                <a:solidFill>
                  <a:srgbClr val="92D050"/>
                </a:solidFill>
              </a:rPr>
              <a:t>Résultat 3</a:t>
            </a:r>
            <a:r>
              <a:rPr lang="fr-FR" sz="2800" dirty="0" smtClean="0">
                <a:solidFill>
                  <a:srgbClr val="92D050"/>
                </a:solidFill>
              </a:rPr>
              <a:t> </a:t>
            </a:r>
            <a:r>
              <a:rPr lang="fr-FR" sz="2800" dirty="0"/>
              <a:t>: </a:t>
            </a:r>
            <a:r>
              <a:rPr lang="fr-FR" sz="2800" dirty="0" smtClean="0"/>
              <a:t>Une </a:t>
            </a:r>
            <a:r>
              <a:rPr lang="fr-FR" sz="2800" dirty="0"/>
              <a:t>vaste campagne de communication (digitales, radio, télé etc.) sur les thématiques de SSRPF est menée d’ici 2026.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5925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4863921"/>
          </a:xfrm>
        </p:spPr>
        <p:txBody>
          <a:bodyPr>
            <a:normAutofit/>
          </a:bodyPr>
          <a:lstStyle/>
          <a:p>
            <a:r>
              <a:rPr lang="fr-FR" dirty="0" smtClean="0"/>
              <a:t>Engagement 3: 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chemeClr val="tx1"/>
                </a:solidFill>
              </a:rPr>
              <a:t>Renforcer </a:t>
            </a:r>
            <a:r>
              <a:rPr lang="fr-FR" dirty="0">
                <a:solidFill>
                  <a:schemeClr val="tx1"/>
                </a:solidFill>
              </a:rPr>
              <a:t>le plaidoyer pour le financement à hauteur de 20% des activités ciblant les adolescent-e-s et jeunes dans le PANB3 d’ici 2026.</a:t>
            </a:r>
          </a:p>
        </p:txBody>
      </p:sp>
    </p:spTree>
    <p:extLst>
      <p:ext uri="{BB962C8B-B14F-4D97-AF65-F5344CB8AC3E}">
        <p14:creationId xmlns:p14="http://schemas.microsoft.com/office/powerpoint/2010/main" val="1907544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Engagement 3: Renforcer </a:t>
            </a:r>
            <a:r>
              <a:rPr lang="fr-FR" dirty="0"/>
              <a:t>le plaidoyer pour le financement à hauteur de 20% des activités ciblant les adolescent-e-s et jeunes dans le PANB3 d’ici 2026.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2598471"/>
            <a:ext cx="8596668" cy="3880773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rgbClr val="92D050"/>
                </a:solidFill>
              </a:rPr>
              <a:t>Résultats 1 </a:t>
            </a:r>
            <a:r>
              <a:rPr lang="fr-FR" sz="3600" dirty="0">
                <a:solidFill>
                  <a:schemeClr val="tx1"/>
                </a:solidFill>
              </a:rPr>
              <a:t>:les 20% alloués aux activités  des jeunes sont inscrits dans le </a:t>
            </a:r>
            <a:r>
              <a:rPr lang="fr-FR" sz="3600" dirty="0" smtClean="0">
                <a:solidFill>
                  <a:schemeClr val="tx1"/>
                </a:solidFill>
              </a:rPr>
              <a:t>PANB3</a:t>
            </a:r>
            <a:endParaRPr lang="fr-FR" sz="3600" dirty="0" smtClean="0">
              <a:solidFill>
                <a:srgbClr val="92D050"/>
              </a:solidFill>
            </a:endParaRPr>
          </a:p>
          <a:p>
            <a:r>
              <a:rPr lang="fr-FR" sz="3600" dirty="0" smtClean="0">
                <a:solidFill>
                  <a:srgbClr val="92D050"/>
                </a:solidFill>
              </a:rPr>
              <a:t>Résultat 2 </a:t>
            </a:r>
            <a:r>
              <a:rPr lang="fr-FR" sz="3600" dirty="0">
                <a:solidFill>
                  <a:schemeClr val="tx1"/>
                </a:solidFill>
              </a:rPr>
              <a:t>: les activités ciblant les adolescents et jeunes dans le PANB 3 sont priorisées et financées à 80% d’ici 2026.</a:t>
            </a:r>
            <a:endParaRPr lang="fr-FR" sz="3600" dirty="0" smtClean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23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9217" y="2249646"/>
            <a:ext cx="4933604" cy="3703320"/>
          </a:xfrm>
        </p:spPr>
      </p:pic>
    </p:spTree>
    <p:extLst>
      <p:ext uri="{BB962C8B-B14F-4D97-AF65-F5344CB8AC3E}">
        <p14:creationId xmlns:p14="http://schemas.microsoft.com/office/powerpoint/2010/main" val="3864248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675" y="2160588"/>
            <a:ext cx="5172687" cy="3881437"/>
          </a:xfrm>
        </p:spPr>
      </p:pic>
    </p:spTree>
    <p:extLst>
      <p:ext uri="{BB962C8B-B14F-4D97-AF65-F5344CB8AC3E}">
        <p14:creationId xmlns:p14="http://schemas.microsoft.com/office/powerpoint/2010/main" val="2978060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941" y="2160588"/>
            <a:ext cx="5822155" cy="3881437"/>
          </a:xfrm>
        </p:spPr>
      </p:pic>
    </p:spTree>
    <p:extLst>
      <p:ext uri="{BB962C8B-B14F-4D97-AF65-F5344CB8AC3E}">
        <p14:creationId xmlns:p14="http://schemas.microsoft.com/office/powerpoint/2010/main" val="337103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941" y="2160588"/>
            <a:ext cx="5822155" cy="3881437"/>
          </a:xfrm>
        </p:spPr>
      </p:pic>
    </p:spTree>
    <p:extLst>
      <p:ext uri="{BB962C8B-B14F-4D97-AF65-F5344CB8AC3E}">
        <p14:creationId xmlns:p14="http://schemas.microsoft.com/office/powerpoint/2010/main" val="1504498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941" y="2160588"/>
            <a:ext cx="5822155" cy="3881437"/>
          </a:xfrm>
        </p:spPr>
      </p:pic>
    </p:spTree>
    <p:extLst>
      <p:ext uri="{BB962C8B-B14F-4D97-AF65-F5344CB8AC3E}">
        <p14:creationId xmlns:p14="http://schemas.microsoft.com/office/powerpoint/2010/main" val="3606960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Pourquoi prendre des engagements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Pour le nouveau partenariat FP2030, que l’on soit </a:t>
            </a:r>
            <a:r>
              <a:rPr lang="fr-FR" b="1" dirty="0"/>
              <a:t>une organisation de la société civile, dirigée par des jeunes, universitaire, multilatérale ou de financement, ou que </a:t>
            </a:r>
            <a:r>
              <a:rPr lang="fr-FR" b="1" dirty="0" smtClean="0"/>
              <a:t>l’on viennent </a:t>
            </a:r>
            <a:r>
              <a:rPr lang="fr-FR" b="1" dirty="0"/>
              <a:t>du secteur privé, </a:t>
            </a:r>
            <a:r>
              <a:rPr lang="fr-FR" b="1" dirty="0" smtClean="0"/>
              <a:t>nous pouvons prendre des engagements. </a:t>
            </a:r>
            <a:r>
              <a:rPr lang="fr-FR" b="1" dirty="0"/>
              <a:t>E</a:t>
            </a:r>
            <a:r>
              <a:rPr lang="fr-FR" b="1" dirty="0" smtClean="0"/>
              <a:t>n </a:t>
            </a:r>
            <a:r>
              <a:rPr lang="fr-FR" b="1" dirty="0"/>
              <a:t>prenant un engagement envers FP2030, </a:t>
            </a:r>
            <a:r>
              <a:rPr lang="fr-FR" b="1" dirty="0" smtClean="0"/>
              <a:t>nous rejoignons </a:t>
            </a:r>
            <a:r>
              <a:rPr lang="fr-FR" b="1" dirty="0"/>
              <a:t>une communauté mondiale de dirigeants, d'experts, de défenseurs et d'exécutants qui travaillent ensemble pour surmonter les obstacles les plus difficiles à l'élargissement de l'accès aux contraceptifs modernes</a:t>
            </a:r>
            <a:r>
              <a:rPr lang="fr-FR" b="1" dirty="0" smtClean="0"/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6739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 tant que jeune, nous décidons de prendre des engagements afin d’être les premiers acteurs pour la promotion d’un meilleur </a:t>
            </a:r>
            <a:r>
              <a:rPr lang="fr-FR" dirty="0" err="1" smtClean="0"/>
              <a:t>accés</a:t>
            </a:r>
            <a:r>
              <a:rPr lang="fr-FR" dirty="0" smtClean="0"/>
              <a:t> aux services de SR/PF et aux produits contraceptifs </a:t>
            </a:r>
          </a:p>
          <a:p>
            <a:r>
              <a:rPr lang="fr-FR" dirty="0" smtClean="0"/>
              <a:t>mais aussi afin de soutenir les actions de l’Etat pour l’atteinte de ces objectifs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3664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Alignement avec les agendas nationaux et internationaux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Agenda </a:t>
            </a:r>
            <a:r>
              <a:rPr lang="fr-FR" dirty="0"/>
              <a:t>2030 pour le développement durable/les objectifs de développement durable</a:t>
            </a:r>
          </a:p>
          <a:p>
            <a:r>
              <a:rPr lang="fr-FR" dirty="0" smtClean="0"/>
              <a:t>Le </a:t>
            </a:r>
            <a:r>
              <a:rPr lang="fr-FR" dirty="0"/>
              <a:t>programme d'action de la CIPD</a:t>
            </a:r>
          </a:p>
          <a:p>
            <a:r>
              <a:rPr lang="fr-FR" dirty="0" smtClean="0"/>
              <a:t>Le </a:t>
            </a:r>
            <a:r>
              <a:rPr lang="fr-FR" dirty="0"/>
              <a:t>programme d'action de </a:t>
            </a:r>
            <a:r>
              <a:rPr lang="fr-FR" dirty="0" smtClean="0"/>
              <a:t>Beijing</a:t>
            </a:r>
          </a:p>
          <a:p>
            <a:r>
              <a:rPr lang="fr-FR" i="1" dirty="0"/>
              <a:t>L</a:t>
            </a:r>
            <a:r>
              <a:rPr lang="fr-FR" i="1" dirty="0" smtClean="0"/>
              <a:t>a </a:t>
            </a:r>
            <a:r>
              <a:rPr lang="fr-FR" i="1" dirty="0"/>
              <a:t>feuille de route de l’Union Africaine sur le dividende </a:t>
            </a:r>
            <a:r>
              <a:rPr lang="fr-FR" i="1" dirty="0" smtClean="0"/>
              <a:t>démographique </a:t>
            </a:r>
          </a:p>
          <a:p>
            <a:r>
              <a:rPr lang="fr-FR" i="1" dirty="0"/>
              <a:t>L</a:t>
            </a:r>
            <a:r>
              <a:rPr lang="fr-FR" i="1" dirty="0" smtClean="0"/>
              <a:t>es </a:t>
            </a:r>
            <a:r>
              <a:rPr lang="fr-FR" i="1" dirty="0"/>
              <a:t>objectifs de </a:t>
            </a:r>
            <a:r>
              <a:rPr lang="fr-FR" b="1" i="1" dirty="0" smtClean="0"/>
              <a:t>FP2030</a:t>
            </a:r>
            <a:r>
              <a:rPr lang="fr-FR" i="1" dirty="0" smtClean="0"/>
              <a:t> </a:t>
            </a:r>
          </a:p>
          <a:p>
            <a:r>
              <a:rPr lang="fr-FR" i="1" dirty="0"/>
              <a:t>L</a:t>
            </a:r>
            <a:r>
              <a:rPr lang="fr-FR" i="1" dirty="0" smtClean="0"/>
              <a:t>es </a:t>
            </a:r>
            <a:r>
              <a:rPr lang="fr-FR" i="1" dirty="0"/>
              <a:t>objectifs du partenariat de Ouagadougou</a:t>
            </a:r>
            <a:endParaRPr lang="fr-FR" dirty="0" smtClean="0"/>
          </a:p>
          <a:p>
            <a:r>
              <a:rPr lang="fr-FR" dirty="0" smtClean="0"/>
              <a:t>PSE</a:t>
            </a:r>
          </a:p>
          <a:p>
            <a:r>
              <a:rPr lang="fr-FR" dirty="0" smtClean="0"/>
              <a:t>PNDSS</a:t>
            </a:r>
          </a:p>
          <a:p>
            <a:r>
              <a:rPr lang="fr-FR" dirty="0" smtClean="0"/>
              <a:t>Plan SRMNEA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9606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623775"/>
          </a:xfrm>
        </p:spPr>
        <p:txBody>
          <a:bodyPr>
            <a:normAutofit/>
          </a:bodyPr>
          <a:lstStyle/>
          <a:p>
            <a:r>
              <a:rPr lang="fr-FR" dirty="0"/>
              <a:t>Engagement 1 :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chemeClr val="tx1"/>
                </a:solidFill>
              </a:rPr>
              <a:t>Contribuer </a:t>
            </a:r>
            <a:r>
              <a:rPr lang="fr-FR" dirty="0">
                <a:solidFill>
                  <a:schemeClr val="tx1"/>
                </a:solidFill>
              </a:rPr>
              <a:t>à la redynamisation du plaidoyer pour la signature du décret d’application de la loi SR portant PF d’ici 2026.</a:t>
            </a:r>
          </a:p>
        </p:txBody>
      </p:sp>
    </p:spTree>
    <p:extLst>
      <p:ext uri="{BB962C8B-B14F-4D97-AF65-F5344CB8AC3E}">
        <p14:creationId xmlns:p14="http://schemas.microsoft.com/office/powerpoint/2010/main" val="33421656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419</TotalTime>
  <Words>433</Words>
  <Application>Microsoft Office PowerPoint</Application>
  <PresentationFormat>Grand écran</PresentationFormat>
  <Paragraphs>30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Facette</vt:lpstr>
      <vt:lpstr>Les engagements des jeunes du Sénégal en matière de planification familiale</vt:lpstr>
      <vt:lpstr>Présentation PowerPoint</vt:lpstr>
      <vt:lpstr>Présentation PowerPoint</vt:lpstr>
      <vt:lpstr>Présentation PowerPoint</vt:lpstr>
      <vt:lpstr>Présentation PowerPoint</vt:lpstr>
      <vt:lpstr>Pourquoi prendre des engagements </vt:lpstr>
      <vt:lpstr>Présentation PowerPoint</vt:lpstr>
      <vt:lpstr>Alignement avec les agendas nationaux et internationaux</vt:lpstr>
      <vt:lpstr>Engagement 1 :    Contribuer à la redynamisation du plaidoyer pour la signature du décret d’application de la loi SR portant PF d’ici 2026.</vt:lpstr>
      <vt:lpstr>Engagement 1 : Contribuer à la redynamisation du plaidoyer pour la signature du décret d’application de la loi SR portant PF d’ici 2026.</vt:lpstr>
      <vt:lpstr>Engagement 2:    Renforcer l’engagement des jeunes au niveau communautaire pour contribuer à la réduction des besoins non satisfaits en PF d’ici 2026.</vt:lpstr>
      <vt:lpstr>Engagement 2: Renforcer l’engagement des jeunes au niveau communautaire pour contribuer à la réduction des besoins non satisfaits en PF d’ici 2026.</vt:lpstr>
      <vt:lpstr>Engagement 3:    Renforcer le plaidoyer pour le financement à hauteur de 20% des activités ciblant les adolescent-e-s et jeunes dans le PANB3 d’ici 2026.</vt:lpstr>
      <vt:lpstr>Engagement 3: Renforcer le plaidoyer pour le financement à hauteur de 20% des activités ciblant les adolescent-e-s et jeunes dans le PANB3 d’ici 2026.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engagements des jeunes du Sénégal en matière de planification familiale</dc:title>
  <dc:creator>DELL</dc:creator>
  <cp:lastModifiedBy>DELL</cp:lastModifiedBy>
  <cp:revision>10</cp:revision>
  <dcterms:created xsi:type="dcterms:W3CDTF">2021-08-19T13:36:48Z</dcterms:created>
  <dcterms:modified xsi:type="dcterms:W3CDTF">2022-10-14T09:39:50Z</dcterms:modified>
</cp:coreProperties>
</file>